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70" r:id="rId10"/>
    <p:sldId id="268" r:id="rId11"/>
    <p:sldId id="263" r:id="rId12"/>
    <p:sldId id="265" r:id="rId13"/>
    <p:sldId id="26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-gov.bg/bg/8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overnmentb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gov.bg/" TargetMode="External"/><Relationship Id="rId2" Type="http://schemas.openxmlformats.org/officeDocument/2006/relationships/hyperlink" Target="mailto:mail@e-gov.b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-gov.b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titc.government.bg/sites/default/files/naredba_za_obsite_iziskvaniq_kym_informacionnite_sistemi_registrite_i_elektronnite_administrativni_u.pd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il@e-gov.b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-gov.bg/bg/about_u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636" y="2980546"/>
            <a:ext cx="2634141" cy="1233691"/>
          </a:xfrm>
        </p:spPr>
        <p:txBody>
          <a:bodyPr>
            <a:normAutofit/>
          </a:bodyPr>
          <a:lstStyle/>
          <a:p>
            <a:r>
              <a:rPr lang="ru-RU" sz="3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</a:t>
            </a:r>
            <a:r>
              <a:rPr lang="ru-RU" sz="32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636" y="4066022"/>
            <a:ext cx="9375187" cy="2349401"/>
          </a:xfrm>
        </p:spPr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b="1" i="1" dirty="0"/>
              <a:t>извършване на проверки </a:t>
            </a:r>
            <a:r>
              <a:rPr lang="ru-RU" i="1" dirty="0"/>
              <a:t>на предложения за проекти и дейности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за </a:t>
            </a:r>
            <a:r>
              <a:rPr lang="ru-RU" b="1" i="1" dirty="0"/>
              <a:t>удостоверяване на съответствието </a:t>
            </a:r>
            <a:r>
              <a:rPr lang="ru-RU" i="1" dirty="0"/>
              <a:t>на технически задания </a:t>
            </a:r>
            <a:r>
              <a:rPr lang="ru-RU" dirty="0"/>
              <a:t>и </a:t>
            </a:r>
            <a:br>
              <a:rPr lang="ru-RU" dirty="0"/>
            </a:br>
            <a:r>
              <a:rPr lang="ru-RU" dirty="0"/>
              <a:t>за </a:t>
            </a:r>
            <a:r>
              <a:rPr lang="ru-RU" b="1" i="1" dirty="0"/>
              <a:t>реда за изпращане на данни </a:t>
            </a:r>
            <a:r>
              <a:rPr lang="ru-RU" i="1" dirty="0"/>
              <a:t>от административните </a:t>
            </a:r>
            <a:r>
              <a:rPr lang="ru-RU" i="1" dirty="0" smtClean="0"/>
              <a:t>органи</a:t>
            </a:r>
          </a:p>
          <a:p>
            <a:pPr algn="ctr"/>
            <a:r>
              <a:rPr lang="en-GB" i="1" dirty="0" smtClean="0">
                <a:hlinkClick r:id="rId2"/>
              </a:rPr>
              <a:t>https</a:t>
            </a:r>
            <a:r>
              <a:rPr lang="en-GB" i="1" dirty="0">
                <a:hlinkClick r:id="rId2"/>
              </a:rPr>
              <a:t>://</a:t>
            </a:r>
            <a:r>
              <a:rPr lang="en-GB" i="1" dirty="0" smtClean="0">
                <a:hlinkClick r:id="rId2"/>
              </a:rPr>
              <a:t>e-gov.bg/bg/8</a:t>
            </a:r>
            <a:endParaRPr lang="bg-BG" i="1" dirty="0" smtClean="0"/>
          </a:p>
          <a:p>
            <a:pPr algn="ctr"/>
            <a:r>
              <a:rPr lang="en-GB" i="1" dirty="0"/>
              <a:t/>
            </a:r>
            <a:br>
              <a:rPr lang="en-GB" i="1" dirty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91" y="139393"/>
            <a:ext cx="2137522" cy="18146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76895" y="139393"/>
            <a:ext cx="9360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Република България</a:t>
            </a:r>
          </a:p>
          <a:p>
            <a:r>
              <a:rPr lang="bg-BG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Държавна агенция „Електронно управление“</a:t>
            </a:r>
            <a:endParaRPr lang="en-GB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84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18" y="135593"/>
            <a:ext cx="9514061" cy="1630577"/>
          </a:xfrm>
        </p:spPr>
        <p:txBody>
          <a:bodyPr>
            <a:noAutofit/>
          </a:bodyPr>
          <a:lstStyle/>
          <a:p>
            <a:r>
              <a:rPr lang="bg-BG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</a:t>
            </a:r>
            <a:endParaRPr lang="en-GB" sz="2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263" y="1766170"/>
            <a:ext cx="8974354" cy="464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При предоставяне за удостоверяване на съответствието, административните органи следва да представят техническо задание (техническа спецификация по ЗОП) във финален вариант, включително с прогнозна стойност на поръчката, с </a:t>
            </a:r>
            <a:r>
              <a:rPr lang="ru-RU" sz="2800" b="1" u="sng" dirty="0"/>
              <a:t>приложена кореспонденция от предварително проведени пазарни консултации</a:t>
            </a:r>
            <a:r>
              <a:rPr lang="ru-RU" sz="2800" dirty="0"/>
              <a:t> по реда на чл. 44 от ЗОП 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86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8696" y="160647"/>
            <a:ext cx="10121030" cy="1004274"/>
          </a:xfrm>
        </p:spPr>
        <p:txBody>
          <a:bodyPr>
            <a:normAutofit fontScale="90000"/>
          </a:bodyPr>
          <a:lstStyle/>
          <a:p>
            <a:r>
              <a:rPr lang="bg-BG" sz="2200" b="1" dirty="0" smtClean="0"/>
              <a:t>Изисквания</a:t>
            </a:r>
            <a:r>
              <a:rPr lang="bg-BG" sz="2200" dirty="0" smtClean="0"/>
              <a:t> към потенциалните изпълнители на ОП при </a:t>
            </a:r>
            <a:r>
              <a:rPr lang="en-GB" sz="2200" dirty="0" err="1" smtClean="0"/>
              <a:t>предмет</a:t>
            </a:r>
            <a:r>
              <a:rPr lang="bg-BG" sz="2200" dirty="0" smtClean="0"/>
              <a:t>, свързан с </a:t>
            </a:r>
            <a:r>
              <a:rPr lang="en-GB" sz="2200" b="1" dirty="0" err="1" smtClean="0"/>
              <a:t>разработване</a:t>
            </a:r>
            <a:r>
              <a:rPr lang="en-GB" sz="2200" b="1" dirty="0" smtClean="0"/>
              <a:t> </a:t>
            </a:r>
            <a:r>
              <a:rPr lang="en-GB" sz="2200" b="1" dirty="0" err="1"/>
              <a:t>на</a:t>
            </a:r>
            <a:r>
              <a:rPr lang="en-GB" sz="2200" b="1" dirty="0"/>
              <a:t> </a:t>
            </a:r>
            <a:r>
              <a:rPr lang="en-GB" sz="2200" b="1" dirty="0" err="1"/>
              <a:t>компютърни</a:t>
            </a:r>
            <a:r>
              <a:rPr lang="en-GB" sz="2200" b="1" dirty="0"/>
              <a:t> </a:t>
            </a:r>
            <a:r>
              <a:rPr lang="en-GB" sz="2200" b="1" dirty="0" err="1" smtClean="0"/>
              <a:t>програми</a:t>
            </a:r>
            <a:r>
              <a:rPr lang="bg-BG" sz="2700" dirty="0" smtClean="0"/>
              <a:t/>
            </a:r>
            <a:br>
              <a:rPr lang="bg-BG" sz="2700" dirty="0" smtClean="0"/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696" y="1164921"/>
            <a:ext cx="10014559" cy="5586608"/>
          </a:xfrm>
        </p:spPr>
        <p:txBody>
          <a:bodyPr>
            <a:noAutofit/>
          </a:bodyPr>
          <a:lstStyle/>
          <a:p>
            <a:r>
              <a:rPr lang="en-GB" sz="1400" dirty="0" err="1" smtClean="0"/>
              <a:t>да</a:t>
            </a:r>
            <a:r>
              <a:rPr lang="en-GB" sz="1400" dirty="0" smtClean="0"/>
              <a:t> </a:t>
            </a:r>
            <a:r>
              <a:rPr lang="en-GB" sz="1400" dirty="0" err="1"/>
              <a:t>отговарят</a:t>
            </a:r>
            <a:r>
              <a:rPr lang="en-GB" sz="1400" dirty="0"/>
              <a:t> </a:t>
            </a:r>
            <a:r>
              <a:rPr lang="en-GB" sz="1400" dirty="0" err="1"/>
              <a:t>на</a:t>
            </a:r>
            <a:r>
              <a:rPr lang="en-GB" sz="1400" dirty="0"/>
              <a:t> </a:t>
            </a:r>
            <a:r>
              <a:rPr lang="en-GB" sz="1400" dirty="0" err="1"/>
              <a:t>критериите</a:t>
            </a:r>
            <a:r>
              <a:rPr lang="en-GB" sz="1400" dirty="0"/>
              <a:t> </a:t>
            </a:r>
            <a:r>
              <a:rPr lang="en-GB" sz="1400" dirty="0" err="1"/>
              <a:t>за</a:t>
            </a:r>
            <a:r>
              <a:rPr lang="en-GB" sz="1400" dirty="0"/>
              <a:t> </a:t>
            </a:r>
            <a:r>
              <a:rPr lang="en-GB" sz="1400" b="1" dirty="0" err="1"/>
              <a:t>софтуер</a:t>
            </a:r>
            <a:r>
              <a:rPr lang="en-GB" sz="1400" b="1" dirty="0"/>
              <a:t> с </a:t>
            </a:r>
            <a:r>
              <a:rPr lang="en-GB" sz="1400" b="1" dirty="0" err="1"/>
              <a:t>отворен</a:t>
            </a:r>
            <a:r>
              <a:rPr lang="en-GB" sz="1400" b="1" dirty="0"/>
              <a:t> </a:t>
            </a:r>
            <a:r>
              <a:rPr lang="en-GB" sz="1400" b="1" dirty="0" err="1" smtClean="0"/>
              <a:t>код</a:t>
            </a:r>
            <a:r>
              <a:rPr lang="en-GB" sz="1400" dirty="0" smtClean="0"/>
              <a:t>;</a:t>
            </a:r>
            <a:endParaRPr lang="en-GB" sz="1400" dirty="0"/>
          </a:p>
          <a:p>
            <a:r>
              <a:rPr lang="en-GB" sz="1400" dirty="0" err="1" smtClean="0"/>
              <a:t>всички</a:t>
            </a:r>
            <a:r>
              <a:rPr lang="en-GB" sz="1400" dirty="0" smtClean="0"/>
              <a:t> </a:t>
            </a:r>
            <a:r>
              <a:rPr lang="en-GB" sz="1400" b="1" dirty="0" err="1"/>
              <a:t>авторски</a:t>
            </a:r>
            <a:r>
              <a:rPr lang="en-GB" sz="1400" b="1" dirty="0"/>
              <a:t> и </a:t>
            </a:r>
            <a:r>
              <a:rPr lang="en-GB" sz="1400" b="1" dirty="0" err="1"/>
              <a:t>сродни</a:t>
            </a:r>
            <a:r>
              <a:rPr lang="en-GB" sz="1400" b="1" dirty="0"/>
              <a:t> </a:t>
            </a:r>
            <a:r>
              <a:rPr lang="en-GB" sz="1400" b="1" dirty="0" err="1"/>
              <a:t>права</a:t>
            </a:r>
            <a:r>
              <a:rPr lang="en-GB" sz="1400" b="1" dirty="0"/>
              <a:t> </a:t>
            </a:r>
            <a:r>
              <a:rPr lang="en-GB" sz="1400" b="1" dirty="0" err="1"/>
              <a:t>върху</a:t>
            </a:r>
            <a:r>
              <a:rPr lang="en-GB" sz="1400" b="1" dirty="0"/>
              <a:t> </a:t>
            </a:r>
            <a:r>
              <a:rPr lang="en-GB" sz="1400" b="1" dirty="0" err="1"/>
              <a:t>съответните</a:t>
            </a:r>
            <a:r>
              <a:rPr lang="en-GB" sz="1400" b="1" dirty="0"/>
              <a:t> </a:t>
            </a:r>
            <a:r>
              <a:rPr lang="en-GB" sz="1400" b="1" dirty="0" err="1"/>
              <a:t>компютърни</a:t>
            </a:r>
            <a:r>
              <a:rPr lang="en-GB" sz="1400" b="1" dirty="0"/>
              <a:t> </a:t>
            </a:r>
            <a:r>
              <a:rPr lang="en-GB" sz="1400" b="1" dirty="0" err="1" smtClean="0"/>
              <a:t>програми</a:t>
            </a:r>
            <a:r>
              <a:rPr lang="bg-BG" sz="1400" b="1" dirty="0" smtClean="0"/>
              <a:t> </a:t>
            </a:r>
            <a:r>
              <a:rPr lang="en-GB" sz="1400" dirty="0" err="1" smtClean="0"/>
              <a:t>трябва</a:t>
            </a:r>
            <a:r>
              <a:rPr lang="en-GB" sz="1400" dirty="0" smtClean="0"/>
              <a:t> </a:t>
            </a:r>
            <a:r>
              <a:rPr lang="en-GB" sz="1400" dirty="0" err="1"/>
              <a:t>да</a:t>
            </a:r>
            <a:r>
              <a:rPr lang="en-GB" sz="1400" dirty="0"/>
              <a:t> </a:t>
            </a:r>
            <a:r>
              <a:rPr lang="en-GB" sz="1400" dirty="0" err="1"/>
              <a:t>възникват</a:t>
            </a:r>
            <a:r>
              <a:rPr lang="en-GB" sz="1400" dirty="0"/>
              <a:t> </a:t>
            </a:r>
            <a:r>
              <a:rPr lang="en-GB" sz="1400" dirty="0" err="1"/>
              <a:t>за</a:t>
            </a:r>
            <a:r>
              <a:rPr lang="en-GB" sz="1400" dirty="0"/>
              <a:t> </a:t>
            </a:r>
            <a:r>
              <a:rPr lang="en-GB" sz="1400" dirty="0" err="1"/>
              <a:t>възложителя</a:t>
            </a:r>
            <a:r>
              <a:rPr lang="en-GB" sz="1400" dirty="0"/>
              <a:t> в </a:t>
            </a:r>
            <a:r>
              <a:rPr lang="en-GB" sz="1400" b="1" dirty="0" err="1"/>
              <a:t>пълен</a:t>
            </a:r>
            <a:r>
              <a:rPr lang="en-GB" sz="1400" b="1" dirty="0"/>
              <a:t> </a:t>
            </a:r>
            <a:r>
              <a:rPr lang="en-GB" sz="1400" b="1" dirty="0" err="1"/>
              <a:t>обем</a:t>
            </a:r>
            <a:r>
              <a:rPr lang="en-GB" sz="1400" b="1" dirty="0"/>
              <a:t>, </a:t>
            </a:r>
            <a:r>
              <a:rPr lang="en-GB" sz="1400" b="1" dirty="0" err="1"/>
              <a:t>без</a:t>
            </a:r>
            <a:r>
              <a:rPr lang="en-GB" sz="1400" b="1" dirty="0"/>
              <a:t> </a:t>
            </a:r>
            <a:r>
              <a:rPr lang="en-GB" sz="1400" b="1" dirty="0" err="1"/>
              <a:t>ограничения</a:t>
            </a:r>
            <a:r>
              <a:rPr lang="en-GB" sz="1400" b="1" dirty="0"/>
              <a:t> в </a:t>
            </a:r>
            <a:r>
              <a:rPr lang="en-GB" sz="1400" b="1" dirty="0" err="1"/>
              <a:t>използването</a:t>
            </a:r>
            <a:r>
              <a:rPr lang="en-GB" sz="1400" b="1" dirty="0"/>
              <a:t>, </a:t>
            </a:r>
            <a:r>
              <a:rPr lang="en-GB" sz="1400" b="1" dirty="0" err="1"/>
              <a:t>изменението</a:t>
            </a:r>
            <a:r>
              <a:rPr lang="en-GB" sz="1400" b="1" dirty="0"/>
              <a:t> и </a:t>
            </a:r>
            <a:r>
              <a:rPr lang="en-GB" sz="1400" b="1" dirty="0" err="1"/>
              <a:t>разпространението</a:t>
            </a:r>
            <a:r>
              <a:rPr lang="en-GB" sz="1400" b="1" dirty="0"/>
              <a:t> </a:t>
            </a:r>
            <a:r>
              <a:rPr lang="en-GB" sz="1400" b="1" dirty="0" err="1"/>
              <a:t>им</a:t>
            </a:r>
            <a:r>
              <a:rPr lang="en-GB" sz="1400" dirty="0"/>
              <a:t>;</a:t>
            </a:r>
          </a:p>
          <a:p>
            <a:r>
              <a:rPr lang="en-GB" sz="1400" dirty="0" err="1" smtClean="0"/>
              <a:t>публично</a:t>
            </a:r>
            <a:r>
              <a:rPr lang="en-GB" sz="1400" dirty="0" smtClean="0"/>
              <a:t> </a:t>
            </a:r>
            <a:r>
              <a:rPr lang="en-GB" sz="1400" dirty="0" err="1"/>
              <a:t>предоставяне</a:t>
            </a:r>
            <a:r>
              <a:rPr lang="en-GB" sz="1400" dirty="0"/>
              <a:t> </a:t>
            </a:r>
            <a:r>
              <a:rPr lang="en-GB" sz="1400" dirty="0" err="1"/>
              <a:t>на</a:t>
            </a:r>
            <a:r>
              <a:rPr lang="en-GB" sz="1400" dirty="0"/>
              <a:t> </a:t>
            </a:r>
            <a:r>
              <a:rPr lang="en-GB" sz="1400" dirty="0" err="1"/>
              <a:t>изходния</a:t>
            </a:r>
            <a:r>
              <a:rPr lang="en-GB" sz="1400" dirty="0"/>
              <a:t> </a:t>
            </a:r>
            <a:r>
              <a:rPr lang="en-GB" sz="1400" dirty="0" err="1"/>
              <a:t>код</a:t>
            </a:r>
            <a:r>
              <a:rPr lang="en-GB" sz="1400" dirty="0"/>
              <a:t> и </a:t>
            </a:r>
            <a:r>
              <a:rPr lang="en-GB" sz="1400" dirty="0" err="1"/>
              <a:t>документацията</a:t>
            </a:r>
            <a:r>
              <a:rPr lang="en-GB" sz="1400" dirty="0"/>
              <a:t> </a:t>
            </a:r>
            <a:r>
              <a:rPr lang="en-GB" sz="1400" dirty="0" err="1" smtClean="0"/>
              <a:t>под</a:t>
            </a:r>
            <a:r>
              <a:rPr lang="en-GB" sz="1400" dirty="0" smtClean="0"/>
              <a:t> </a:t>
            </a:r>
            <a:r>
              <a:rPr lang="en-GB" sz="1400" dirty="0" err="1"/>
              <a:t>един</a:t>
            </a:r>
            <a:r>
              <a:rPr lang="en-GB" sz="1400" dirty="0"/>
              <a:t> </a:t>
            </a:r>
            <a:r>
              <a:rPr lang="en-GB" sz="1400" dirty="0" err="1"/>
              <a:t>от</a:t>
            </a:r>
            <a:r>
              <a:rPr lang="en-GB" sz="1400" dirty="0"/>
              <a:t> </a:t>
            </a:r>
            <a:r>
              <a:rPr lang="en-GB" sz="1400" dirty="0" err="1"/>
              <a:t>следните</a:t>
            </a:r>
            <a:r>
              <a:rPr lang="en-GB" sz="1400" dirty="0"/>
              <a:t> </a:t>
            </a:r>
            <a:r>
              <a:rPr lang="en-GB" sz="1400" b="1" dirty="0" err="1"/>
              <a:t>лицензи</a:t>
            </a:r>
            <a:r>
              <a:rPr lang="en-GB" sz="1400" dirty="0"/>
              <a:t>:</a:t>
            </a:r>
          </a:p>
          <a:p>
            <a:pPr marL="0" indent="0">
              <a:buNone/>
            </a:pPr>
            <a:r>
              <a:rPr lang="en-GB" sz="1200" b="1" dirty="0"/>
              <a:t>а. EUPL (European Union Public License);</a:t>
            </a:r>
          </a:p>
          <a:p>
            <a:pPr marL="0" indent="0">
              <a:buNone/>
            </a:pPr>
            <a:r>
              <a:rPr lang="en-GB" sz="1200" b="1" dirty="0"/>
              <a:t>б. GPL (General Public License) </a:t>
            </a:r>
            <a:r>
              <a:rPr lang="en-GB" sz="1200" b="1" dirty="0" smtClean="0"/>
              <a:t>3.0;</a:t>
            </a:r>
            <a:endParaRPr lang="bg-BG" sz="1200" b="1" dirty="0" smtClean="0"/>
          </a:p>
          <a:p>
            <a:pPr marL="0" indent="0">
              <a:buNone/>
            </a:pPr>
            <a:r>
              <a:rPr lang="en-GB" sz="1200" b="1" dirty="0" smtClean="0"/>
              <a:t>в</a:t>
            </a:r>
            <a:r>
              <a:rPr lang="en-GB" sz="1200" b="1" dirty="0"/>
              <a:t>. LGPL (Lesser General Public License);</a:t>
            </a:r>
          </a:p>
          <a:p>
            <a:pPr marL="0" indent="0">
              <a:buNone/>
            </a:pPr>
            <a:r>
              <a:rPr lang="en-GB" sz="1200" b="1" dirty="0"/>
              <a:t>г. AGPL (</a:t>
            </a:r>
            <a:r>
              <a:rPr lang="en-GB" sz="1200" b="1" dirty="0" err="1"/>
              <a:t>Affero</a:t>
            </a:r>
            <a:r>
              <a:rPr lang="en-GB" sz="1200" b="1" dirty="0"/>
              <a:t> General Public License);</a:t>
            </a:r>
          </a:p>
          <a:p>
            <a:pPr marL="0" indent="0">
              <a:buNone/>
            </a:pPr>
            <a:r>
              <a:rPr lang="en-GB" sz="1200" b="1" dirty="0"/>
              <a:t>д. Apache License 2.0;</a:t>
            </a:r>
          </a:p>
          <a:p>
            <a:pPr marL="0" indent="0">
              <a:buNone/>
            </a:pPr>
            <a:r>
              <a:rPr lang="en-GB" sz="1200" b="1" dirty="0"/>
              <a:t>е. New BSD license;</a:t>
            </a:r>
          </a:p>
          <a:p>
            <a:pPr marL="0" indent="0">
              <a:buNone/>
            </a:pPr>
            <a:r>
              <a:rPr lang="en-GB" sz="1200" b="1" dirty="0"/>
              <a:t>ж. MIT </a:t>
            </a:r>
            <a:r>
              <a:rPr lang="en-GB" sz="1200" b="1" dirty="0" smtClean="0"/>
              <a:t>License;</a:t>
            </a:r>
            <a:endParaRPr lang="bg-BG" sz="1200" b="1" dirty="0" smtClean="0"/>
          </a:p>
          <a:p>
            <a:pPr marL="0" indent="0">
              <a:buNone/>
            </a:pPr>
            <a:r>
              <a:rPr lang="en-GB" sz="1200" b="1" dirty="0" smtClean="0"/>
              <a:t>з</a:t>
            </a:r>
            <a:r>
              <a:rPr lang="en-GB" sz="1200" b="1" dirty="0"/>
              <a:t>. Mozilla Public License 2.0.</a:t>
            </a:r>
          </a:p>
          <a:p>
            <a:r>
              <a:rPr lang="en-GB" sz="1400" dirty="0" err="1" smtClean="0"/>
              <a:t>за</a:t>
            </a:r>
            <a:r>
              <a:rPr lang="en-GB" sz="1400" dirty="0" smtClean="0"/>
              <a:t> </a:t>
            </a:r>
            <a:r>
              <a:rPr lang="en-GB" sz="1400" dirty="0" err="1"/>
              <a:t>разработка</a:t>
            </a:r>
            <a:r>
              <a:rPr lang="en-GB" sz="1400" dirty="0"/>
              <a:t> </a:t>
            </a:r>
            <a:r>
              <a:rPr lang="en-GB" sz="1400" dirty="0" err="1"/>
              <a:t>трябва</a:t>
            </a:r>
            <a:r>
              <a:rPr lang="en-GB" sz="1400" dirty="0"/>
              <a:t> </a:t>
            </a:r>
            <a:r>
              <a:rPr lang="en-GB" sz="1400" dirty="0" err="1"/>
              <a:t>да</a:t>
            </a:r>
            <a:r>
              <a:rPr lang="en-GB" sz="1400" dirty="0"/>
              <a:t> </a:t>
            </a:r>
            <a:r>
              <a:rPr lang="en-GB" sz="1400" dirty="0" err="1"/>
              <a:t>се</a:t>
            </a:r>
            <a:r>
              <a:rPr lang="en-GB" sz="1400" dirty="0"/>
              <a:t> </a:t>
            </a:r>
            <a:r>
              <a:rPr lang="en-GB" sz="1400" dirty="0" err="1"/>
              <a:t>използват</a:t>
            </a:r>
            <a:r>
              <a:rPr lang="en-GB" sz="1400" dirty="0"/>
              <a:t> </a:t>
            </a:r>
            <a:r>
              <a:rPr lang="en-GB" sz="1400" dirty="0" err="1"/>
              <a:t>хранилището</a:t>
            </a:r>
            <a:r>
              <a:rPr lang="en-GB" sz="1400" dirty="0"/>
              <a:t> и </a:t>
            </a:r>
            <a:r>
              <a:rPr lang="en-GB" sz="1400" dirty="0" err="1"/>
              <a:t>системата</a:t>
            </a:r>
            <a:r>
              <a:rPr lang="en-GB" sz="1400" dirty="0"/>
              <a:t> </a:t>
            </a:r>
            <a:r>
              <a:rPr lang="en-GB" sz="1400" dirty="0" err="1"/>
              <a:t>за</a:t>
            </a:r>
            <a:r>
              <a:rPr lang="en-GB" sz="1400" dirty="0"/>
              <a:t> </a:t>
            </a:r>
            <a:r>
              <a:rPr lang="en-GB" sz="1400" dirty="0" err="1"/>
              <a:t>контрол</a:t>
            </a:r>
            <a:r>
              <a:rPr lang="en-GB" sz="1400" dirty="0"/>
              <a:t> </a:t>
            </a:r>
            <a:r>
              <a:rPr lang="en-GB" sz="1400" dirty="0" err="1"/>
              <a:t>на</a:t>
            </a:r>
            <a:r>
              <a:rPr lang="en-GB" sz="1400" dirty="0"/>
              <a:t> </a:t>
            </a:r>
            <a:r>
              <a:rPr lang="en-GB" sz="1400" dirty="0" err="1"/>
              <a:t>версиите</a:t>
            </a:r>
            <a:r>
              <a:rPr lang="en-GB" sz="1400" dirty="0"/>
              <a:t>, </a:t>
            </a:r>
            <a:r>
              <a:rPr lang="en-GB" sz="1400" dirty="0" err="1"/>
              <a:t>поддържани</a:t>
            </a:r>
            <a:r>
              <a:rPr lang="en-GB" sz="1400" dirty="0"/>
              <a:t> </a:t>
            </a:r>
            <a:r>
              <a:rPr lang="en-GB" sz="1400" dirty="0" err="1"/>
              <a:t>от</a:t>
            </a:r>
            <a:r>
              <a:rPr lang="en-GB" sz="1400" dirty="0"/>
              <a:t> ДАЕУ </a:t>
            </a:r>
            <a:r>
              <a:rPr lang="en-GB" sz="1400" dirty="0" err="1"/>
              <a:t>съгласно</a:t>
            </a:r>
            <a:r>
              <a:rPr lang="en-GB" sz="1400" dirty="0"/>
              <a:t> </a:t>
            </a:r>
            <a:r>
              <a:rPr lang="en-GB" sz="1400" dirty="0" err="1"/>
              <a:t>чл</a:t>
            </a:r>
            <a:r>
              <a:rPr lang="en-GB" sz="1400" dirty="0"/>
              <a:t>. 7в, т. 18 </a:t>
            </a:r>
            <a:r>
              <a:rPr lang="en-GB" sz="1400" dirty="0" err="1"/>
              <a:t>от</a:t>
            </a:r>
            <a:r>
              <a:rPr lang="en-GB" sz="1400" dirty="0"/>
              <a:t> ЗЕУ и </a:t>
            </a:r>
            <a:r>
              <a:rPr lang="en-GB" sz="1400" dirty="0" err="1"/>
              <a:t>чл</a:t>
            </a:r>
            <a:r>
              <a:rPr lang="en-GB" sz="1400" dirty="0"/>
              <a:t>. 58 </a:t>
            </a:r>
            <a:r>
              <a:rPr lang="en-GB" sz="1400" dirty="0" err="1"/>
              <a:t>от</a:t>
            </a:r>
            <a:r>
              <a:rPr lang="en-GB" sz="1400" dirty="0"/>
              <a:t> </a:t>
            </a:r>
            <a:r>
              <a:rPr lang="en-GB" sz="1400" dirty="0" err="1"/>
              <a:t>Наредбата</a:t>
            </a:r>
            <a:r>
              <a:rPr lang="en-GB" sz="1400" dirty="0"/>
              <a:t>. </a:t>
            </a:r>
            <a:r>
              <a:rPr lang="en-GB" sz="1400" dirty="0" err="1"/>
              <a:t>До</a:t>
            </a:r>
            <a:r>
              <a:rPr lang="en-GB" sz="1400" dirty="0"/>
              <a:t> </a:t>
            </a:r>
            <a:r>
              <a:rPr lang="en-GB" sz="1400" dirty="0" err="1"/>
              <a:t>изграждането</a:t>
            </a:r>
            <a:r>
              <a:rPr lang="en-GB" sz="1400" dirty="0"/>
              <a:t> </a:t>
            </a:r>
            <a:r>
              <a:rPr lang="bg-BG" sz="1400" dirty="0" smtClean="0"/>
              <a:t>му се </a:t>
            </a:r>
            <a:r>
              <a:rPr lang="en-GB" sz="1400" dirty="0" err="1" smtClean="0"/>
              <a:t>използва</a:t>
            </a:r>
            <a:r>
              <a:rPr lang="en-GB" sz="1400" dirty="0" smtClean="0"/>
              <a:t> </a:t>
            </a:r>
            <a:r>
              <a:rPr lang="en-GB" sz="1400" dirty="0" err="1" smtClean="0"/>
              <a:t>хранилището</a:t>
            </a:r>
            <a:r>
              <a:rPr lang="en-GB" sz="1400" dirty="0" smtClean="0"/>
              <a:t> </a:t>
            </a:r>
            <a:r>
              <a:rPr lang="en-GB" sz="1400" dirty="0" err="1" smtClean="0"/>
              <a:t>на</a:t>
            </a:r>
            <a:r>
              <a:rPr lang="en-GB" sz="1400" dirty="0" smtClean="0"/>
              <a:t>  </a:t>
            </a:r>
            <a:r>
              <a:rPr lang="en-GB" sz="1400" dirty="0">
                <a:hlinkClick r:id="rId2"/>
              </a:rPr>
              <a:t>https://github.com/governmentbg</a:t>
            </a:r>
            <a:r>
              <a:rPr lang="en-GB" sz="1400" dirty="0" smtClean="0"/>
              <a:t>;</a:t>
            </a:r>
            <a:endParaRPr lang="en-GB" sz="1400" dirty="0"/>
          </a:p>
          <a:p>
            <a:r>
              <a:rPr lang="en-GB" sz="1400" dirty="0" err="1" smtClean="0"/>
              <a:t>функционалности</a:t>
            </a:r>
            <a:r>
              <a:rPr lang="en-GB" sz="1400" dirty="0" smtClean="0"/>
              <a:t>,</a:t>
            </a:r>
            <a:r>
              <a:rPr lang="bg-BG" sz="1400" dirty="0" smtClean="0"/>
              <a:t> </a:t>
            </a:r>
            <a:r>
              <a:rPr lang="en-GB" sz="1400" dirty="0" err="1" smtClean="0"/>
              <a:t>свързани</a:t>
            </a:r>
            <a:r>
              <a:rPr lang="en-GB" sz="1400" dirty="0" smtClean="0"/>
              <a:t> </a:t>
            </a:r>
            <a:r>
              <a:rPr lang="en-GB" sz="1400" dirty="0"/>
              <a:t>с </a:t>
            </a:r>
            <a:r>
              <a:rPr lang="en-GB" sz="1400" dirty="0" err="1"/>
              <a:t>доверителните</a:t>
            </a:r>
            <a:r>
              <a:rPr lang="en-GB" sz="1400" dirty="0"/>
              <a:t> </a:t>
            </a:r>
            <a:r>
              <a:rPr lang="en-GB" sz="1400" dirty="0" err="1"/>
              <a:t>услуги</a:t>
            </a:r>
            <a:r>
              <a:rPr lang="en-GB" sz="1400" dirty="0"/>
              <a:t> </a:t>
            </a:r>
            <a:r>
              <a:rPr lang="en-GB" sz="1400" dirty="0" err="1"/>
              <a:t>по</a:t>
            </a:r>
            <a:r>
              <a:rPr lang="en-GB" sz="1400" dirty="0"/>
              <a:t> </a:t>
            </a:r>
            <a:r>
              <a:rPr lang="en-GB" sz="1400" dirty="0" err="1"/>
              <a:t>смисъла</a:t>
            </a:r>
            <a:r>
              <a:rPr lang="en-GB" sz="1400" dirty="0"/>
              <a:t> </a:t>
            </a:r>
            <a:r>
              <a:rPr lang="en-GB" sz="1400" dirty="0" err="1"/>
              <a:t>на</a:t>
            </a:r>
            <a:r>
              <a:rPr lang="en-GB" sz="1400" dirty="0"/>
              <a:t> </a:t>
            </a:r>
            <a:r>
              <a:rPr lang="en-GB" sz="1400" b="1" dirty="0" err="1"/>
              <a:t>Регламент</a:t>
            </a:r>
            <a:r>
              <a:rPr lang="en-GB" sz="1400" b="1" dirty="0"/>
              <a:t> (ЕС) № 910/2014 </a:t>
            </a:r>
            <a:r>
              <a:rPr lang="en-GB" sz="1400" dirty="0" err="1"/>
              <a:t>или</a:t>
            </a:r>
            <a:r>
              <a:rPr lang="en-GB" sz="1400" dirty="0"/>
              <a:t> </a:t>
            </a:r>
            <a:r>
              <a:rPr lang="en-GB" sz="1400" dirty="0" err="1"/>
              <a:t>интеграция</a:t>
            </a:r>
            <a:r>
              <a:rPr lang="en-GB" sz="1400" dirty="0"/>
              <a:t> с </a:t>
            </a:r>
            <a:r>
              <a:rPr lang="en-GB" sz="1400" dirty="0" err="1"/>
              <a:t>вече</a:t>
            </a:r>
            <a:r>
              <a:rPr lang="en-GB" sz="1400" dirty="0"/>
              <a:t> </a:t>
            </a:r>
            <a:r>
              <a:rPr lang="en-GB" sz="1400" dirty="0" err="1"/>
              <a:t>готови</a:t>
            </a:r>
            <a:r>
              <a:rPr lang="en-GB" sz="1400" dirty="0"/>
              <a:t> </a:t>
            </a:r>
            <a:r>
              <a:rPr lang="en-GB" sz="1400" dirty="0" err="1" smtClean="0"/>
              <a:t>решения</a:t>
            </a:r>
            <a:r>
              <a:rPr lang="bg-BG" sz="1400" dirty="0" smtClean="0"/>
              <a:t>;</a:t>
            </a:r>
          </a:p>
          <a:p>
            <a:r>
              <a:rPr lang="ru-RU" sz="1400" dirty="0" smtClean="0"/>
              <a:t>удостоверения за автентичност </a:t>
            </a:r>
            <a:r>
              <a:rPr lang="ru-RU" sz="1400" dirty="0"/>
              <a:t>на уебсайтове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6097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284863"/>
            <a:ext cx="8911687" cy="1280890"/>
          </a:xfrm>
        </p:spPr>
        <p:txBody>
          <a:bodyPr>
            <a:normAutofit/>
          </a:bodyPr>
          <a:lstStyle/>
          <a:p>
            <a:r>
              <a:rPr lang="bg-BG" sz="2400" b="1" dirty="0" smtClean="0"/>
              <a:t>Срокове </a:t>
            </a:r>
            <a:r>
              <a:rPr lang="bg-BG" sz="2400" dirty="0" smtClean="0"/>
              <a:t>за удостоверяване, решения и отказ за удостоверяване на технически задания 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1222" y="1565753"/>
            <a:ext cx="9713391" cy="5110619"/>
          </a:xfrm>
        </p:spPr>
        <p:txBody>
          <a:bodyPr>
            <a:normAutofit fontScale="55000" lnSpcReduction="20000"/>
          </a:bodyPr>
          <a:lstStyle/>
          <a:p>
            <a:r>
              <a:rPr lang="bg-BG" sz="2200" b="1" dirty="0" smtClean="0"/>
              <a:t>Съответствие или </a:t>
            </a:r>
            <a:r>
              <a:rPr lang="bg-BG" sz="2200" b="1" dirty="0"/>
              <a:t>несъответствие се удостоверява в</a:t>
            </a:r>
            <a:r>
              <a:rPr lang="bg-BG" sz="2200" b="1" dirty="0" smtClean="0"/>
              <a:t> </a:t>
            </a:r>
            <a:r>
              <a:rPr lang="bg-BG" sz="2200" b="1" dirty="0"/>
              <a:t>срок </a:t>
            </a:r>
            <a:r>
              <a:rPr lang="bg-BG" sz="2200" b="1" u="sng" dirty="0"/>
              <a:t>до две седмици </a:t>
            </a:r>
            <a:r>
              <a:rPr lang="bg-BG" sz="2200" dirty="0"/>
              <a:t>от представянето на техническите задания (спецификации) от административните органи в </a:t>
            </a:r>
            <a:r>
              <a:rPr lang="bg-BG" sz="2200" dirty="0" smtClean="0"/>
              <a:t>ДАЕУ с официално </a:t>
            </a:r>
            <a:r>
              <a:rPr lang="bg-BG" sz="2200" dirty="0"/>
              <a:t>писмо до съответния административен орган;</a:t>
            </a:r>
            <a:endParaRPr lang="en-GB" sz="2200" dirty="0"/>
          </a:p>
          <a:p>
            <a:r>
              <a:rPr lang="bg-BG" sz="2200" b="1" dirty="0" smtClean="0"/>
              <a:t>При несъответствие в техническото задание</a:t>
            </a:r>
            <a:r>
              <a:rPr lang="bg-BG" sz="2200" dirty="0" smtClean="0"/>
              <a:t> се дават </a:t>
            </a:r>
            <a:r>
              <a:rPr lang="bg-BG" sz="2200" dirty="0"/>
              <a:t>предписания за отстраняването им от администрацията </a:t>
            </a:r>
            <a:r>
              <a:rPr lang="bg-BG" sz="2200" b="1" u="sng" dirty="0"/>
              <a:t>в едномесечен срок </a:t>
            </a:r>
            <a:r>
              <a:rPr lang="bg-BG" sz="2200" b="1" u="sng" dirty="0" smtClean="0"/>
              <a:t> </a:t>
            </a:r>
            <a:r>
              <a:rPr lang="bg-BG" sz="2200" dirty="0" smtClean="0"/>
              <a:t>с официално </a:t>
            </a:r>
            <a:r>
              <a:rPr lang="bg-BG" sz="2200" dirty="0"/>
              <a:t>писмо до съответния административен орган;</a:t>
            </a:r>
            <a:endParaRPr lang="en-GB" sz="2200" dirty="0"/>
          </a:p>
          <a:p>
            <a:r>
              <a:rPr lang="bg-BG" sz="2200" dirty="0" smtClean="0"/>
              <a:t>След </a:t>
            </a:r>
            <a:r>
              <a:rPr lang="bg-BG" sz="2200" dirty="0"/>
              <a:t>отстраняване на предписанията </a:t>
            </a:r>
            <a:r>
              <a:rPr lang="bg-BG" sz="2200" dirty="0" smtClean="0"/>
              <a:t>административните </a:t>
            </a:r>
            <a:r>
              <a:rPr lang="bg-BG" sz="2200" dirty="0"/>
              <a:t>органи изпращат </a:t>
            </a:r>
            <a:r>
              <a:rPr lang="bg-BG" sz="2200" b="1" dirty="0" smtClean="0"/>
              <a:t>повторно </a:t>
            </a:r>
            <a:r>
              <a:rPr lang="bg-BG" sz="2200" b="1" dirty="0"/>
              <a:t>техническото задание </a:t>
            </a:r>
            <a:r>
              <a:rPr lang="bg-BG" sz="2200" dirty="0"/>
              <a:t>(спецификация) за проверка, съгласно чл. 58б от ЗЕУ. В случаите, когато административният орган не се е съобразил с едно или повече от предписанията на ДАЕУ, той задължително посочва мотиви за това</a:t>
            </a:r>
            <a:r>
              <a:rPr lang="bg-BG" sz="2200" dirty="0" smtClean="0"/>
              <a:t>.</a:t>
            </a:r>
            <a:endParaRPr lang="en-GB" sz="2200" dirty="0"/>
          </a:p>
          <a:p>
            <a:r>
              <a:rPr lang="bg-BG" sz="2200" dirty="0" smtClean="0"/>
              <a:t>В </a:t>
            </a:r>
            <a:r>
              <a:rPr lang="bg-BG" sz="2200" dirty="0"/>
              <a:t>случай, че при повторната проверка се установи несъответствие на техническото задание (спецификация) с установените нормативни изисквания по чл. 58а от </a:t>
            </a:r>
            <a:r>
              <a:rPr lang="bg-BG" sz="2200" dirty="0" smtClean="0"/>
              <a:t>ЗЕУ се </a:t>
            </a:r>
            <a:r>
              <a:rPr lang="bg-BG" sz="2200" dirty="0"/>
              <a:t>издава </a:t>
            </a:r>
            <a:r>
              <a:rPr lang="bg-BG" sz="2200" b="1" dirty="0"/>
              <a:t>мотивирано Решение</a:t>
            </a:r>
            <a:r>
              <a:rPr lang="bg-BG" sz="2200" dirty="0"/>
              <a:t> </a:t>
            </a:r>
            <a:r>
              <a:rPr lang="bg-BG" sz="2200" b="1" u="sng" dirty="0"/>
              <a:t>в срок до една седмица</a:t>
            </a:r>
            <a:r>
              <a:rPr lang="bg-BG" sz="2200" dirty="0"/>
              <a:t> след повторното представяне на техническото </a:t>
            </a:r>
            <a:r>
              <a:rPr lang="bg-BG" sz="2200" dirty="0" smtClean="0"/>
              <a:t>задание;</a:t>
            </a:r>
            <a:endParaRPr lang="en-GB" sz="2200" dirty="0"/>
          </a:p>
          <a:p>
            <a:r>
              <a:rPr lang="bg-BG" sz="2200" dirty="0" smtClean="0"/>
              <a:t>Мотивираното решение подлежи </a:t>
            </a:r>
            <a:r>
              <a:rPr lang="bg-BG" sz="2200" dirty="0"/>
              <a:t>на обжалване в </a:t>
            </a:r>
            <a:r>
              <a:rPr lang="bg-BG" sz="2200" b="1" u="sng" dirty="0"/>
              <a:t>14-дневен срок </a:t>
            </a:r>
            <a:r>
              <a:rPr lang="bg-BG" sz="2200" dirty="0"/>
              <a:t>от съобщаването му по реда на </a:t>
            </a:r>
            <a:r>
              <a:rPr lang="bg-BG" sz="2200" dirty="0" err="1"/>
              <a:t>Административнопроцесуалния</a:t>
            </a:r>
            <a:r>
              <a:rPr lang="bg-BG" sz="2200" dirty="0"/>
              <a:t> кодекс.</a:t>
            </a:r>
            <a:endParaRPr lang="en-GB" sz="2200" dirty="0"/>
          </a:p>
          <a:p>
            <a:r>
              <a:rPr lang="bg-BG" sz="2200" dirty="0" smtClean="0"/>
              <a:t>При </a:t>
            </a:r>
            <a:r>
              <a:rPr lang="bg-BG" sz="2200" dirty="0"/>
              <a:t>публикуване на обществена поръчка в Регистъра на обществените поръчки (РОП) и профила на купувача на възложителя, съответният административен орган </a:t>
            </a:r>
            <a:r>
              <a:rPr lang="bg-BG" sz="2200" b="1" dirty="0"/>
              <a:t>следва незабавно да уведоми ДАЕУ</a:t>
            </a:r>
            <a:r>
              <a:rPr lang="bg-BG" sz="2200" dirty="0"/>
              <a:t> по електронна поща: </a:t>
            </a:r>
            <a:r>
              <a:rPr lang="bg-BG" sz="2200" u="sng" dirty="0">
                <a:hlinkClick r:id="rId2"/>
              </a:rPr>
              <a:t>mail@e-gov.bg</a:t>
            </a:r>
            <a:r>
              <a:rPr lang="bg-BG" sz="2200" dirty="0"/>
              <a:t> </a:t>
            </a:r>
            <a:r>
              <a:rPr lang="bg-BG" sz="2200" b="1" dirty="0"/>
              <a:t>за датата на обявяване на процедурата, като предостави уникалния номер на поръчката в РОП и линк към профила на купувача</a:t>
            </a:r>
            <a:r>
              <a:rPr lang="bg-BG" sz="2200" b="1" dirty="0" smtClean="0"/>
              <a:t>.</a:t>
            </a:r>
            <a:endParaRPr lang="en-GB" sz="2200" dirty="0"/>
          </a:p>
          <a:p>
            <a:r>
              <a:rPr lang="bg-BG" sz="2200" b="1" dirty="0" smtClean="0"/>
              <a:t>Не </a:t>
            </a:r>
            <a:r>
              <a:rPr lang="bg-BG" sz="2200" b="1" dirty="0"/>
              <a:t>по-късно от 2 работни дни от датата на получаване на уведомлението </a:t>
            </a:r>
            <a:r>
              <a:rPr lang="bg-BG" sz="2200" dirty="0" smtClean="0"/>
              <a:t>от</a:t>
            </a:r>
            <a:r>
              <a:rPr lang="bg-BG" sz="2200" b="1" dirty="0" smtClean="0"/>
              <a:t> </a:t>
            </a:r>
            <a:r>
              <a:rPr lang="bg-BG" sz="2200" dirty="0"/>
              <a:t>съответния административен орган за датата на обявяване на процедурата в Регистъра на обществените поръчки, </a:t>
            </a:r>
            <a:r>
              <a:rPr lang="bg-BG" sz="2200" b="1" dirty="0"/>
              <a:t>ДАЕУ публикува представеното техническо</a:t>
            </a:r>
            <a:r>
              <a:rPr lang="bg-BG" sz="2200" dirty="0"/>
              <a:t> задание и/или образец № 1, съгласно чл. 38, ал. 3 от </a:t>
            </a:r>
            <a:r>
              <a:rPr lang="bg-BG" sz="2200" dirty="0" smtClean="0"/>
              <a:t>Наредбата, </a:t>
            </a:r>
            <a:r>
              <a:rPr lang="bg-BG" sz="2200" dirty="0"/>
              <a:t>на интернет страницата си: </a:t>
            </a:r>
            <a:r>
              <a:rPr lang="bg-BG" sz="2200" u="sng" dirty="0">
                <a:hlinkClick r:id="rId3"/>
              </a:rPr>
              <a:t>www.e-gov.bg</a:t>
            </a:r>
            <a:r>
              <a:rPr lang="bg-BG" sz="2200" dirty="0"/>
              <a:t>;  </a:t>
            </a:r>
            <a:r>
              <a:rPr lang="bg-BG" sz="2200" dirty="0" smtClean="0"/>
              <a:t>При публикуването, </a:t>
            </a:r>
            <a:r>
              <a:rPr lang="bg-BG" sz="2200" dirty="0"/>
              <a:t>в отделен раздел, посветен за всяка администрация, съответстващ на раздела, в който са публикувани проектните предложения и дейностите на съответната администрация, се посочва датата, на която е предоставено и входящия номер; </a:t>
            </a:r>
            <a:endParaRPr lang="en-GB" sz="2200" dirty="0"/>
          </a:p>
          <a:p>
            <a:r>
              <a:rPr lang="bg-BG" sz="2200" dirty="0" smtClean="0"/>
              <a:t>Решението </a:t>
            </a:r>
            <a:r>
              <a:rPr lang="bg-BG" sz="2200" dirty="0"/>
              <a:t>за отказ да се удостовери съответствие на техническото задание (спецификация) с установените нормативни изисквания по чл. 58а от ЗЕУ се публикува в раздел</a:t>
            </a:r>
            <a:r>
              <a:rPr lang="en-US" sz="2200" dirty="0"/>
              <a:t>a</a:t>
            </a:r>
            <a:r>
              <a:rPr lang="bg-BG" sz="2200" dirty="0"/>
              <a:t>, в който е публикувано и съответното проектно </a:t>
            </a:r>
            <a:r>
              <a:rPr lang="bg-BG" sz="2200" dirty="0" smtClean="0"/>
              <a:t>предложение/дейност</a:t>
            </a:r>
            <a:r>
              <a:rPr lang="bg-BG" sz="2200" dirty="0"/>
              <a:t>, в срок от </a:t>
            </a:r>
            <a:r>
              <a:rPr lang="bg-BG" sz="2200" b="1" dirty="0"/>
              <a:t>2 работни дни </a:t>
            </a:r>
            <a:r>
              <a:rPr lang="bg-BG" sz="2200" dirty="0"/>
              <a:t>от датата на получаване на </a:t>
            </a:r>
            <a:r>
              <a:rPr lang="bg-BG" sz="2200" dirty="0" smtClean="0"/>
              <a:t>уведомлението. </a:t>
            </a:r>
            <a:endParaRPr lang="en-GB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5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Изисквания</a:t>
            </a:r>
            <a:r>
              <a:rPr lang="bg-BG" dirty="0" smtClean="0"/>
              <a:t> към информацията, обект на проверка от стана на ДАЕУ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4789" y="2133600"/>
            <a:ext cx="9199823" cy="427972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ea typeface="Calibri" panose="020F0502020204030204" pitchFamily="34" charset="0"/>
                <a:cs typeface="Times New Roman" panose="02020603050405020304" pitchFamily="18" charset="0"/>
              </a:rPr>
              <a:t>Електронно подписаните документи се публикуват във вида, в който са получени; </a:t>
            </a:r>
            <a:endParaRPr lang="bg-B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bg-B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Информацията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следва да бъде подписана </a:t>
            </a:r>
            <a:r>
              <a:rPr lang="bg-BG" b="1" dirty="0">
                <a:ea typeface="Calibri" panose="020F0502020204030204" pitchFamily="34" charset="0"/>
                <a:cs typeface="Times New Roman" panose="02020603050405020304" pitchFamily="18" charset="0"/>
              </a:rPr>
              <a:t>с квалифициран електронен подпис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(КЕП) от лице, представляващо административния орган</a:t>
            </a:r>
            <a:r>
              <a:rPr lang="bg-BG" b="1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Текстовият документ, заедно с файла с електронния подпис, се изпращат на ДАЕУ, без текстовият документ да бъде променян след </a:t>
            </a:r>
            <a:r>
              <a:rPr lang="bg-BG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подписването.</a:t>
            </a: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Информацията, обект на настоящите Правила, се изпраща по електронен път, на електронен адрес: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mail@e-gov.bg,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във </a:t>
            </a:r>
            <a:r>
              <a:rPr lang="bg-BG" b="1" dirty="0">
                <a:ea typeface="Calibri" panose="020F0502020204030204" pitchFamily="34" charset="0"/>
                <a:cs typeface="Times New Roman" panose="02020603050405020304" pitchFamily="18" charset="0"/>
              </a:rPr>
              <a:t>формат </a:t>
            </a:r>
            <a:r>
              <a:rPr lang="en-GB" b="1" dirty="0">
                <a:ea typeface="Calibri" panose="020F0502020204030204" pitchFamily="34" charset="0"/>
                <a:cs typeface="Times New Roman" panose="02020603050405020304" pitchFamily="18" charset="0"/>
              </a:rPr>
              <a:t>ISO/IEC 26300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- OASIS Open Document Format for Office Application,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освен ако няма обоснована технологична необходимост от друг формат. (Пример: при използване на офис-пакет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MS Office,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съответният документ трябва да бъде запазен като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Open Document Text –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MS Word, Open Document Spreadsheet –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MS Excel 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и т.н.). </a:t>
            </a:r>
            <a:endParaRPr lang="en-GB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bg-BG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Контролните </a:t>
            </a:r>
            <a:r>
              <a:rPr lang="bg-BG" b="1" dirty="0">
                <a:ea typeface="Calibri" panose="020F0502020204030204" pitchFamily="34" charset="0"/>
                <a:cs typeface="Times New Roman" panose="02020603050405020304" pitchFamily="18" charset="0"/>
              </a:rPr>
              <a:t>листове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 за проверка на задълженията по реда на настоящите правила са публикувани на следният интернет адрес: </a:t>
            </a:r>
            <a:r>
              <a:rPr lang="bg-BG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https://www.e-gov.bg/</a:t>
            </a:r>
            <a:r>
              <a:rPr lang="bg-BG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bg-BG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Информацията се изпраща, попълнена в необходимия за кандидатстване пред финансиращата институция орган </a:t>
            </a:r>
            <a:r>
              <a:rPr lang="ru-RU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образец</a:t>
            </a:r>
            <a:r>
              <a:rPr lang="ru-RU" dirty="0">
                <a:ea typeface="Times New Roman" panose="02020603050405020304" pitchFamily="18" charset="0"/>
                <a:cs typeface="Times New Roman" panose="02020603050405020304" pitchFamily="18" charset="0"/>
              </a:rPr>
              <a:t>. В случай, че информацията, обект на проверка от страна на ДАЕУ, не се съдържа в проектното предложение съгласно образеца, то тя се представя като отделно приложение.</a:t>
            </a:r>
          </a:p>
          <a:p>
            <a:pPr algn="just">
              <a:lnSpc>
                <a:spcPct val="150000"/>
              </a:lnSpc>
            </a:pPr>
            <a:endParaRPr lang="en-GB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10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441" y="701457"/>
            <a:ext cx="9016088" cy="51607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2764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Дневен ред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Нормативна база</a:t>
            </a:r>
          </a:p>
          <a:p>
            <a:r>
              <a:rPr lang="bg-BG" dirty="0" smtClean="0"/>
              <a:t>Предмет на Правилата</a:t>
            </a:r>
          </a:p>
          <a:p>
            <a:r>
              <a:rPr lang="bg-BG" dirty="0" smtClean="0"/>
              <a:t>Основния понятия</a:t>
            </a:r>
          </a:p>
          <a:p>
            <a:r>
              <a:rPr lang="bg-BG" dirty="0" smtClean="0"/>
              <a:t>Специфични изисквания към процедурите</a:t>
            </a:r>
          </a:p>
          <a:p>
            <a:r>
              <a:rPr lang="bg-BG" dirty="0" smtClean="0"/>
              <a:t>Срокове</a:t>
            </a:r>
            <a:endParaRPr lang="en-US" dirty="0" smtClean="0"/>
          </a:p>
          <a:p>
            <a:r>
              <a:rPr lang="bg-BG" dirty="0" smtClean="0"/>
              <a:t>Изисквания към предоставената информация</a:t>
            </a:r>
          </a:p>
          <a:p>
            <a:r>
              <a:rPr lang="bg-BG" dirty="0" smtClean="0"/>
              <a:t>Въпроси и дискусия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18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Съответствие по нормативна база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2924" y="2016690"/>
            <a:ext cx="4384072" cy="4584526"/>
          </a:xfrm>
        </p:spPr>
        <p:txBody>
          <a:bodyPr>
            <a:normAutofit/>
          </a:bodyPr>
          <a:lstStyle/>
          <a:p>
            <a:r>
              <a:rPr lang="ru-RU" sz="1400" dirty="0" smtClean="0">
                <a:hlinkClick r:id="rId2"/>
              </a:rPr>
              <a:t>Наредба</a:t>
            </a:r>
            <a:r>
              <a:rPr lang="en-US" sz="1400" dirty="0" smtClean="0">
                <a:hlinkClick r:id="rId2"/>
              </a:rPr>
              <a:t> </a:t>
            </a:r>
            <a:r>
              <a:rPr lang="ru-RU" sz="1400" dirty="0" smtClean="0">
                <a:hlinkClick r:id="rId2"/>
              </a:rPr>
              <a:t>за </a:t>
            </a:r>
            <a:r>
              <a:rPr lang="ru-RU" sz="1400" dirty="0">
                <a:hlinkClick r:id="rId2"/>
              </a:rPr>
              <a:t>общите изисквания към информационните системи, регистрите и електронните административни </a:t>
            </a:r>
            <a:r>
              <a:rPr lang="ru-RU" sz="1400" dirty="0" smtClean="0">
                <a:hlinkClick r:id="rId2"/>
              </a:rPr>
              <a:t>услуги</a:t>
            </a:r>
            <a:r>
              <a:rPr lang="ru-RU" sz="1400" dirty="0" smtClean="0"/>
              <a:t> (</a:t>
            </a:r>
            <a:r>
              <a:rPr lang="bg-BG" sz="1400" dirty="0" smtClean="0"/>
              <a:t>§10 </a:t>
            </a:r>
            <a:r>
              <a:rPr lang="bg-BG" sz="1400" dirty="0"/>
              <a:t>и §11 от Преходните и заключителни </a:t>
            </a:r>
            <a:r>
              <a:rPr lang="bg-BG" sz="1400" dirty="0" smtClean="0"/>
              <a:t>разпоредби)</a:t>
            </a:r>
            <a:r>
              <a:rPr lang="en-US" sz="1400" dirty="0" smtClean="0"/>
              <a:t>;</a:t>
            </a:r>
          </a:p>
          <a:p>
            <a:r>
              <a:rPr lang="bg-BG" sz="1400" dirty="0" smtClean="0"/>
              <a:t>чл</a:t>
            </a:r>
            <a:r>
              <a:rPr lang="bg-BG" sz="1400" dirty="0"/>
              <a:t>. 7д, чл. 58б от </a:t>
            </a:r>
            <a:r>
              <a:rPr lang="bg-BG" sz="1400" dirty="0" smtClean="0"/>
              <a:t>ЗЕУ</a:t>
            </a:r>
            <a:r>
              <a:rPr lang="en-US" sz="1400" dirty="0" smtClean="0"/>
              <a:t>;</a:t>
            </a:r>
            <a:r>
              <a:rPr lang="bg-BG" sz="1400" dirty="0" smtClean="0"/>
              <a:t>  </a:t>
            </a:r>
            <a:endParaRPr lang="en-US" sz="1400" dirty="0" smtClean="0"/>
          </a:p>
          <a:p>
            <a:r>
              <a:rPr lang="bg-BG" sz="1400" dirty="0" smtClean="0"/>
              <a:t>чл</a:t>
            </a:r>
            <a:r>
              <a:rPr lang="bg-BG" sz="1400" dirty="0"/>
              <a:t>. 53, ал. 2 от </a:t>
            </a:r>
            <a:r>
              <a:rPr lang="bg-BG" sz="1400" dirty="0" smtClean="0"/>
              <a:t>Наредбата</a:t>
            </a:r>
            <a:r>
              <a:rPr lang="en-US" sz="1400" dirty="0" smtClean="0"/>
              <a:t>;</a:t>
            </a:r>
            <a:endParaRPr lang="bg-BG" sz="14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bg-BG" sz="1400" dirty="0" smtClean="0"/>
              <a:t>Чл. 7в, т. 11 от ЗЕУ/ чл. 53, ал. 2 от Наредбата</a:t>
            </a:r>
            <a:endParaRPr lang="en-US" sz="1400" dirty="0" smtClean="0"/>
          </a:p>
          <a:p>
            <a:pPr marL="0" indent="0">
              <a:buNone/>
            </a:pPr>
            <a:endParaRPr lang="bg-BG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6" y="1921701"/>
            <a:ext cx="4696453" cy="4731778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Правила </a:t>
            </a:r>
            <a:r>
              <a:rPr lang="ru-RU" sz="1400" dirty="0"/>
              <a:t>за </a:t>
            </a:r>
            <a:r>
              <a:rPr lang="ru-RU" sz="1400" b="1" dirty="0"/>
              <a:t>извършване на проверки </a:t>
            </a:r>
            <a:r>
              <a:rPr lang="ru-RU" sz="1400" dirty="0"/>
              <a:t>на предложения за проекти и дейности, </a:t>
            </a:r>
            <a:r>
              <a:rPr lang="ru-RU" sz="1400" b="1" dirty="0"/>
              <a:t>удостоверяване на съответствието на технически и функционални задания</a:t>
            </a:r>
            <a:r>
              <a:rPr lang="ru-RU" sz="1400" dirty="0"/>
              <a:t> </a:t>
            </a:r>
            <a:r>
              <a:rPr lang="ru-RU" sz="1400" b="1" dirty="0"/>
              <a:t>за провеждане на обществени поръчки </a:t>
            </a:r>
            <a:r>
              <a:rPr lang="ru-RU" sz="1400" dirty="0"/>
              <a:t>за разработка, надграждане или внедряване на информационни системи или електронни услуги и за </a:t>
            </a:r>
            <a:r>
              <a:rPr lang="ru-RU" sz="1400" b="1" dirty="0"/>
              <a:t>реда за изпращане на данни </a:t>
            </a:r>
            <a:r>
              <a:rPr lang="ru-RU" sz="1400" dirty="0"/>
              <a:t>от административните органи и приложение към тях</a:t>
            </a:r>
            <a:r>
              <a:rPr lang="ru-RU" sz="1400" dirty="0" smtClean="0"/>
              <a:t>;</a:t>
            </a:r>
            <a:endParaRPr lang="en-US" sz="1400" dirty="0" smtClean="0"/>
          </a:p>
          <a:p>
            <a:r>
              <a:rPr lang="ru-RU" sz="1400" dirty="0"/>
              <a:t>Образец на Контролен лист за проверка на проектни предложения и дейности в областта на електронното </a:t>
            </a:r>
            <a:r>
              <a:rPr lang="ru-RU" sz="1400" dirty="0" smtClean="0"/>
              <a:t>управление</a:t>
            </a:r>
          </a:p>
          <a:p>
            <a:r>
              <a:rPr lang="ru-RU" sz="1400" dirty="0" smtClean="0"/>
              <a:t>Образец </a:t>
            </a:r>
            <a:r>
              <a:rPr lang="ru-RU" sz="1400" dirty="0"/>
              <a:t>на Контролен лист за проверка на задължителни изисквания при изготвяне на </a:t>
            </a:r>
            <a:r>
              <a:rPr lang="ru-RU" sz="1400" dirty="0" smtClean="0"/>
              <a:t>задания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6325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Предмет на правилата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dirty="0" smtClean="0"/>
              <a:t>Процедура </a:t>
            </a:r>
            <a:r>
              <a:rPr lang="bg-BG" dirty="0"/>
              <a:t>по предоставяне </a:t>
            </a:r>
            <a:r>
              <a:rPr lang="bg-BG" b="1" dirty="0"/>
              <a:t>за утвърждаване на проектни предложения и дейности в областта на електронното управление и информационните и комуникационните технологии</a:t>
            </a:r>
            <a:r>
              <a:rPr lang="bg-BG" dirty="0"/>
              <a:t> от административните органи;</a:t>
            </a:r>
            <a:endParaRPr lang="en-GB" dirty="0"/>
          </a:p>
          <a:p>
            <a:pPr lvl="0"/>
            <a:r>
              <a:rPr lang="bg-BG" dirty="0" smtClean="0"/>
              <a:t>Процедура </a:t>
            </a:r>
            <a:r>
              <a:rPr lang="bg-BG" dirty="0"/>
              <a:t>за </a:t>
            </a:r>
            <a:r>
              <a:rPr lang="bg-BG" b="1" dirty="0"/>
              <a:t>удостоверяване на съответствието на технически и функционални задания за провеждане на обществени поръчки </a:t>
            </a:r>
            <a:r>
              <a:rPr lang="bg-BG" dirty="0"/>
              <a:t>за разработка, надграждане или внедряване на информационни системи или електронни услуги от административните органи.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76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dirty="0" smtClean="0"/>
              <a:t>Основни понятия </a:t>
            </a:r>
            <a:r>
              <a:rPr lang="bg-BG" sz="3200" dirty="0" smtClean="0">
                <a:cs typeface="Times New Roman" panose="02020603050405020304" pitchFamily="18" charset="0"/>
              </a:rPr>
              <a:t>п</a:t>
            </a:r>
            <a:r>
              <a:rPr lang="bg-BG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bg-BG" sz="3200" dirty="0">
                <a:ea typeface="Calibri" panose="020F0502020204030204" pitchFamily="34" charset="0"/>
                <a:cs typeface="Times New Roman" panose="02020603050405020304" pitchFamily="18" charset="0"/>
              </a:rPr>
              <a:t>смисъла на настоящите Правила </a:t>
            </a: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90805" y="2133600"/>
            <a:ext cx="10045874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bg-BG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bg-BG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административен орган“ </a:t>
            </a:r>
            <a:r>
              <a:rPr lang="bg-B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 органът, който </a:t>
            </a:r>
            <a:r>
              <a:rPr lang="bg-BG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принадлежи към системата на изпълнителната власт</a:t>
            </a:r>
            <a:r>
              <a:rPr lang="bg-B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както и всеки носител на административни правомощия, овластен въз основа на закон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1. т. 1 от ДР на ЗЕУ</a:t>
            </a:r>
            <a:r>
              <a:rPr lang="en-US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bg-BG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bg-B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определението </a:t>
            </a:r>
            <a:r>
              <a:rPr lang="bg-BG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„техническо задание“ </a:t>
            </a:r>
            <a:r>
              <a:rPr lang="bg-BG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съответства на определението „технически спецификации“, по смисъла на § 2, т. 54, буква б) от Допълнителните разпоредби към Закона за обществените </a:t>
            </a:r>
            <a:r>
              <a:rPr lang="bg-B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поръчки</a:t>
            </a:r>
            <a:endParaRPr lang="en-US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bg-BG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89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936" y="210751"/>
            <a:ext cx="8911687" cy="1280890"/>
          </a:xfrm>
        </p:spPr>
        <p:txBody>
          <a:bodyPr>
            <a:normAutofit/>
          </a:bodyPr>
          <a:lstStyle/>
          <a:p>
            <a:r>
              <a:rPr lang="bg-BG" sz="1800" b="1" dirty="0" smtClean="0"/>
              <a:t>Проектните предложения и дейности </a:t>
            </a:r>
            <a:r>
              <a:rPr lang="bg-BG" sz="1800" dirty="0" smtClean="0"/>
              <a:t>по програми,  </a:t>
            </a:r>
            <a:r>
              <a:rPr lang="bg-BG" sz="1800" dirty="0"/>
              <a:t>финансирани от </a:t>
            </a:r>
            <a:r>
              <a:rPr lang="bg-BG" sz="1800" dirty="0" smtClean="0"/>
              <a:t>ЕСИФ и </a:t>
            </a:r>
            <a:r>
              <a:rPr lang="bg-BG" sz="1800" dirty="0"/>
              <a:t>други донорски програми или с бюджетни средства, </a:t>
            </a:r>
            <a:r>
              <a:rPr lang="bg-BG" sz="1800" dirty="0" smtClean="0"/>
              <a:t>които се изпращат </a:t>
            </a:r>
            <a:r>
              <a:rPr lang="bg-BG" sz="1800" b="1" dirty="0" smtClean="0"/>
              <a:t>за утвърждаване, следва да съдържат: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395" y="1377863"/>
            <a:ext cx="11039605" cy="537366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наименование</a:t>
            </a:r>
            <a:r>
              <a:rPr lang="ru-RU" dirty="0"/>
              <a:t>, общи и специфични </a:t>
            </a:r>
            <a:r>
              <a:rPr lang="ru-RU" dirty="0" smtClean="0"/>
              <a:t>цели, </a:t>
            </a:r>
            <a:r>
              <a:rPr lang="ru-RU" dirty="0"/>
              <a:t>и пълно описание на планираните дейности в областта на електронното управление, ИКТ;</a:t>
            </a:r>
          </a:p>
          <a:p>
            <a:r>
              <a:rPr lang="ru-RU" dirty="0" smtClean="0"/>
              <a:t>източник </a:t>
            </a:r>
            <a:r>
              <a:rPr lang="ru-RU" dirty="0"/>
              <a:t>на финансиране (посочва се конкретната програма, приоритетна ос и специфична цел, бюджет);</a:t>
            </a:r>
          </a:p>
          <a:p>
            <a:r>
              <a:rPr lang="ru-RU" dirty="0" smtClean="0"/>
              <a:t>информация </a:t>
            </a:r>
            <a:r>
              <a:rPr lang="ru-RU" dirty="0"/>
              <a:t>относно съответствие на проектното предложение с конкретна мярка </a:t>
            </a:r>
            <a:r>
              <a:rPr lang="ru-RU" dirty="0" smtClean="0"/>
              <a:t>в </a:t>
            </a:r>
            <a:r>
              <a:rPr lang="ru-RU" b="1" dirty="0" smtClean="0"/>
              <a:t>Пътната </a:t>
            </a:r>
            <a:r>
              <a:rPr lang="ru-RU" b="1" dirty="0"/>
              <a:t>карта</a:t>
            </a:r>
            <a:r>
              <a:rPr lang="ru-RU" dirty="0"/>
              <a:t> за изпълнение на Стратегията за развитие на електронното управление в Р България 2016-2020 г</a:t>
            </a:r>
            <a:r>
              <a:rPr lang="ru-RU" dirty="0" smtClean="0"/>
              <a:t>.; </a:t>
            </a:r>
            <a:r>
              <a:rPr lang="ru-RU" b="1" dirty="0" smtClean="0"/>
              <a:t>пътната </a:t>
            </a:r>
            <a:r>
              <a:rPr lang="ru-RU" b="1" dirty="0"/>
              <a:t>карта/ плана за изпълнение на секторна стратегия </a:t>
            </a:r>
            <a:r>
              <a:rPr lang="ru-RU" dirty="0"/>
              <a:t>за е-управление (посочва се конкретната секторна стратегия), одобрена от председателя на ДАЕУ и приета от Министерския съвет (МС</a:t>
            </a:r>
            <a:r>
              <a:rPr lang="ru-RU" dirty="0" smtClean="0"/>
              <a:t>); </a:t>
            </a:r>
            <a:r>
              <a:rPr lang="ru-RU" b="1" dirty="0" smtClean="0"/>
              <a:t>стратегически </a:t>
            </a:r>
            <a:r>
              <a:rPr lang="ru-RU" b="1" dirty="0"/>
              <a:t>план за развитие </a:t>
            </a:r>
            <a:r>
              <a:rPr lang="ru-RU" dirty="0"/>
              <a:t>на административния </a:t>
            </a:r>
            <a:r>
              <a:rPr lang="ru-RU" dirty="0" smtClean="0"/>
              <a:t>орган/и</a:t>
            </a:r>
            <a:r>
              <a:rPr lang="ru-RU" dirty="0"/>
              <a:t>.</a:t>
            </a:r>
          </a:p>
          <a:p>
            <a:r>
              <a:rPr lang="ru-RU" b="1" dirty="0" smtClean="0"/>
              <a:t>обосновка</a:t>
            </a:r>
            <a:r>
              <a:rPr lang="ru-RU" dirty="0" smtClean="0"/>
              <a:t> </a:t>
            </a:r>
            <a:r>
              <a:rPr lang="ru-RU" dirty="0"/>
              <a:t>относно съответствие на планираните в проектното предложение дейности със заложените </a:t>
            </a:r>
            <a:r>
              <a:rPr lang="ru-RU" b="1" dirty="0"/>
              <a:t>общи и специфични цели</a:t>
            </a:r>
            <a:r>
              <a:rPr lang="ru-RU" dirty="0"/>
              <a:t>; </a:t>
            </a:r>
          </a:p>
          <a:p>
            <a:r>
              <a:rPr lang="ru-RU" dirty="0" smtClean="0"/>
              <a:t>конкретни </a:t>
            </a:r>
            <a:r>
              <a:rPr lang="ru-RU" dirty="0"/>
              <a:t>и измерими </a:t>
            </a:r>
            <a:r>
              <a:rPr lang="ru-RU" b="1" dirty="0"/>
              <a:t>резултати</a:t>
            </a:r>
            <a:r>
              <a:rPr lang="ru-RU" dirty="0"/>
              <a:t>, водещи до постигането на една или няколко от целите на проектното предложение;</a:t>
            </a:r>
          </a:p>
          <a:p>
            <a:r>
              <a:rPr lang="ru-RU" dirty="0" smtClean="0"/>
              <a:t>количествено </a:t>
            </a:r>
            <a:r>
              <a:rPr lang="ru-RU" dirty="0"/>
              <a:t>остойностени и измерими </a:t>
            </a:r>
            <a:r>
              <a:rPr lang="ru-RU" b="1" dirty="0"/>
              <a:t>индикатори</a:t>
            </a:r>
            <a:r>
              <a:rPr lang="ru-RU" dirty="0"/>
              <a:t>, включително по отношение на гражданите и бизнеса;</a:t>
            </a:r>
          </a:p>
          <a:p>
            <a:r>
              <a:rPr lang="ru-RU" b="1" dirty="0" smtClean="0"/>
              <a:t>описание </a:t>
            </a:r>
            <a:r>
              <a:rPr lang="ru-RU" b="1" dirty="0"/>
              <a:t>на дейностите</a:t>
            </a:r>
            <a:r>
              <a:rPr lang="ru-RU" dirty="0"/>
              <a:t>, чрез които ще се постигнат цели, резултати и индикатори   по проекта; </a:t>
            </a:r>
          </a:p>
          <a:p>
            <a:r>
              <a:rPr lang="ru-RU" dirty="0" smtClean="0"/>
              <a:t>обосновка </a:t>
            </a:r>
            <a:r>
              <a:rPr lang="ru-RU" dirty="0"/>
              <a:t>на </a:t>
            </a:r>
            <a:r>
              <a:rPr lang="ru-RU" b="1" dirty="0"/>
              <a:t>необходими изменения на нормативната рамка </a:t>
            </a:r>
            <a:r>
              <a:rPr lang="ru-RU" dirty="0"/>
              <a:t>за осигуряване на съответствие със законодателството в областта на електронното управление;</a:t>
            </a:r>
          </a:p>
          <a:p>
            <a:r>
              <a:rPr lang="ru-RU" dirty="0" smtClean="0"/>
              <a:t>индикативен </a:t>
            </a:r>
            <a:r>
              <a:rPr lang="ru-RU" b="1" dirty="0"/>
              <a:t>план-график</a:t>
            </a:r>
            <a:r>
              <a:rPr lang="ru-RU" dirty="0"/>
              <a:t> за изпълнение на дейностите;</a:t>
            </a:r>
          </a:p>
          <a:p>
            <a:r>
              <a:rPr lang="ru-RU" dirty="0" smtClean="0"/>
              <a:t>индикативен </a:t>
            </a:r>
            <a:r>
              <a:rPr lang="ru-RU" b="1" dirty="0" smtClean="0"/>
              <a:t>бюджет </a:t>
            </a:r>
            <a:r>
              <a:rPr lang="ru-RU" b="1" u="sng" dirty="0" smtClean="0">
                <a:solidFill>
                  <a:srgbClr val="FF0000"/>
                </a:solidFill>
              </a:rPr>
              <a:t>с </a:t>
            </a:r>
            <a:r>
              <a:rPr lang="ru-RU" b="1" u="sng" dirty="0">
                <a:solidFill>
                  <a:srgbClr val="FF0000"/>
                </a:solidFill>
              </a:rPr>
              <a:t>приложена кореспонденция от предварително проведени пазарни консултации по реда на чл. 44 от ЗОП</a:t>
            </a:r>
            <a:r>
              <a:rPr lang="ru-RU" dirty="0" smtClean="0"/>
              <a:t>; </a:t>
            </a:r>
            <a:endParaRPr lang="ru-RU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6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108" y="201198"/>
            <a:ext cx="9657566" cy="1489816"/>
          </a:xfrm>
        </p:spPr>
        <p:txBody>
          <a:bodyPr>
            <a:normAutofit/>
          </a:bodyPr>
          <a:lstStyle/>
          <a:p>
            <a:r>
              <a:rPr lang="bg-BG" sz="2400" b="1" dirty="0" smtClean="0"/>
              <a:t>Срокове</a:t>
            </a:r>
            <a:r>
              <a:rPr lang="bg-BG" sz="2400" dirty="0" smtClean="0"/>
              <a:t> и условия за утвърждаване, обжалване</a:t>
            </a:r>
            <a:r>
              <a:rPr lang="en-US" sz="2400" dirty="0" smtClean="0"/>
              <a:t>, </a:t>
            </a:r>
            <a:r>
              <a:rPr lang="bg-BG" sz="2400" dirty="0" smtClean="0"/>
              <a:t>отказ и одобряване на проектни предложения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6170" y="1866378"/>
            <a:ext cx="5424576" cy="4622104"/>
          </a:xfrm>
        </p:spPr>
        <p:txBody>
          <a:bodyPr>
            <a:normAutofit fontScale="77500" lnSpcReduction="20000"/>
          </a:bodyPr>
          <a:lstStyle/>
          <a:p>
            <a:pPr fontAlgn="ctr"/>
            <a:r>
              <a:rPr lang="bg-BG" dirty="0"/>
              <a:t>Председателят на ДАЕУ или определено от него длъжностно </a:t>
            </a:r>
            <a:r>
              <a:rPr lang="bg-BG" dirty="0" smtClean="0"/>
              <a:t>лице </a:t>
            </a:r>
            <a:r>
              <a:rPr lang="bg-BG" b="1" dirty="0" smtClean="0"/>
              <a:t>утвърждава </a:t>
            </a:r>
            <a:r>
              <a:rPr lang="bg-BG" dirty="0"/>
              <a:t>проектните предложения или дейностите, </a:t>
            </a:r>
            <a:r>
              <a:rPr lang="bg-BG" b="1" u="sng" dirty="0"/>
              <a:t>в срок две седмици след получаването </a:t>
            </a:r>
            <a:r>
              <a:rPr lang="bg-BG" b="1" u="sng" dirty="0" smtClean="0"/>
              <a:t>им.</a:t>
            </a:r>
          </a:p>
          <a:p>
            <a:pPr lvl="0" fontAlgn="ctr"/>
            <a:r>
              <a:rPr lang="bg-BG" b="1" dirty="0" smtClean="0"/>
              <a:t>Ако </a:t>
            </a:r>
            <a:r>
              <a:rPr lang="bg-BG" b="1" dirty="0"/>
              <a:t>проектното предложение или дейността съдържа несъответствия</a:t>
            </a:r>
            <a:r>
              <a:rPr lang="bg-BG" dirty="0"/>
              <a:t>, председателят на ДАЕУ или определено от него длъжностно лице дава предписания за отстраняването им от администрацията </a:t>
            </a:r>
            <a:r>
              <a:rPr lang="bg-BG" b="1" u="sng" dirty="0"/>
              <a:t>в</a:t>
            </a:r>
            <a:r>
              <a:rPr lang="bg-BG" u="sng" dirty="0"/>
              <a:t> </a:t>
            </a:r>
            <a:r>
              <a:rPr lang="bg-BG" b="1" u="sng" dirty="0"/>
              <a:t>едномесечен </a:t>
            </a:r>
            <a:r>
              <a:rPr lang="bg-BG" b="1" u="sng" dirty="0" smtClean="0"/>
              <a:t>срок</a:t>
            </a:r>
            <a:r>
              <a:rPr lang="bg-BG" b="1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lvl="0" indent="0" fontAlgn="ctr">
              <a:buNone/>
            </a:pPr>
            <a:r>
              <a:rPr lang="ru-RU" dirty="0" smtClean="0"/>
              <a:t>При </a:t>
            </a:r>
            <a:r>
              <a:rPr lang="ru-RU" dirty="0"/>
              <a:t>неотстраняване на несъответствието </a:t>
            </a:r>
            <a:r>
              <a:rPr lang="ru-RU" dirty="0" smtClean="0"/>
              <a:t>председателят </a:t>
            </a:r>
            <a:r>
              <a:rPr lang="ru-RU" dirty="0"/>
              <a:t>на ДАЕУ или оправомощено от него лице издава </a:t>
            </a:r>
            <a:r>
              <a:rPr lang="ru-RU" b="1" dirty="0"/>
              <a:t>мотивиран отказ </a:t>
            </a:r>
            <a:r>
              <a:rPr lang="ru-RU" dirty="0"/>
              <a:t>да се утвърди проектно предложение или дейност и го изпраща по официален път на административния орган;</a:t>
            </a:r>
          </a:p>
          <a:p>
            <a:r>
              <a:rPr lang="ru-RU" dirty="0" smtClean="0"/>
              <a:t>Отказът подлежи </a:t>
            </a:r>
            <a:r>
              <a:rPr lang="ru-RU" dirty="0"/>
              <a:t>на </a:t>
            </a:r>
            <a:r>
              <a:rPr lang="ru-RU" b="1" dirty="0"/>
              <a:t>обжалване </a:t>
            </a:r>
            <a:r>
              <a:rPr lang="ru-RU" b="1" u="sng" dirty="0"/>
              <a:t>в 14-дневен срок </a:t>
            </a:r>
            <a:r>
              <a:rPr lang="ru-RU" dirty="0"/>
              <a:t>от съобщаването му по реда на Административнопроцесуалния кодекс;</a:t>
            </a:r>
          </a:p>
          <a:p>
            <a:r>
              <a:rPr lang="ru-RU" dirty="0" smtClean="0"/>
              <a:t>Отказът се </a:t>
            </a:r>
            <a:r>
              <a:rPr lang="ru-RU" dirty="0"/>
              <a:t>публикува на интернет страницата на ДАЕУ, в срок </a:t>
            </a:r>
            <a:r>
              <a:rPr lang="ru-RU" b="1" u="sng" dirty="0"/>
              <a:t>до 2 работни дни </a:t>
            </a:r>
            <a:r>
              <a:rPr lang="ru-RU" dirty="0"/>
              <a:t>след издаването му;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 </a:t>
            </a:r>
            <a:r>
              <a:rPr lang="ru-RU" b="1" dirty="0">
                <a:solidFill>
                  <a:srgbClr val="FF0000"/>
                </a:solidFill>
              </a:rPr>
              <a:t>липса на отказ проектното предложение или дейността се считат за утвърдени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6" y="1866378"/>
            <a:ext cx="4683928" cy="46221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bg-BG" b="1" dirty="0"/>
              <a:t>При одобряване</a:t>
            </a:r>
            <a:r>
              <a:rPr lang="bg-BG" dirty="0"/>
              <a:t> за финансиране на проектното предложение (дейността) от финансиращия донор, административният орган </a:t>
            </a:r>
            <a:r>
              <a:rPr lang="bg-BG" dirty="0" smtClean="0"/>
              <a:t>следва:</a:t>
            </a:r>
          </a:p>
          <a:p>
            <a:pPr marL="0" indent="0">
              <a:buNone/>
            </a:pPr>
            <a:endParaRPr lang="bg-BG" dirty="0" smtClean="0"/>
          </a:p>
          <a:p>
            <a:r>
              <a:rPr lang="bg-BG" b="1" dirty="0" smtClean="0"/>
              <a:t>незабавно </a:t>
            </a:r>
            <a:r>
              <a:rPr lang="bg-BG" dirty="0"/>
              <a:t>да уведоми ДАЕУ по електронна поща: </a:t>
            </a:r>
            <a:r>
              <a:rPr lang="bg-BG" u="sng" dirty="0">
                <a:hlinkClick r:id="rId2"/>
              </a:rPr>
              <a:t>mail@e-gov.bg</a:t>
            </a:r>
            <a:r>
              <a:rPr lang="bg-BG" dirty="0"/>
              <a:t> за датата на одобряване на проекта/ дейността, като изпрати в приложение по електронна поща, </a:t>
            </a:r>
            <a:r>
              <a:rPr lang="bg-BG" b="1" dirty="0"/>
              <a:t>подписано с квалифициран електронен подпис </a:t>
            </a:r>
            <a:r>
              <a:rPr lang="bg-BG" dirty="0"/>
              <a:t>проектното предложение (дейността</a:t>
            </a:r>
            <a:r>
              <a:rPr lang="bg-BG" dirty="0" smtClean="0"/>
              <a:t>); </a:t>
            </a:r>
            <a:endParaRPr lang="bg-BG" dirty="0"/>
          </a:p>
          <a:p>
            <a:r>
              <a:rPr lang="bg-BG" dirty="0" smtClean="0"/>
              <a:t>предостави </a:t>
            </a:r>
            <a:r>
              <a:rPr lang="bg-BG" b="1" dirty="0"/>
              <a:t>номер на съответното Решение </a:t>
            </a:r>
            <a:r>
              <a:rPr lang="bg-BG" dirty="0"/>
              <a:t>(или друг административен акт) на финансиращия донор</a:t>
            </a:r>
            <a:r>
              <a:rPr lang="bg-BG" dirty="0" smtClean="0"/>
              <a:t>.</a:t>
            </a:r>
            <a:endParaRPr lang="en-GB" dirty="0"/>
          </a:p>
          <a:p>
            <a:r>
              <a:rPr lang="bg-BG" dirty="0"/>
              <a:t>Одобрените за финансиране проекти (дейности) се публикуват на интернет страницата на ДАЕУ </a:t>
            </a:r>
            <a:r>
              <a:rPr lang="bg-BG" b="1" dirty="0"/>
              <a:t>не по-късно от </a:t>
            </a:r>
            <a:r>
              <a:rPr lang="bg-BG" b="1" u="sng" dirty="0"/>
              <a:t>2 работни дни</a:t>
            </a:r>
            <a:r>
              <a:rPr lang="bg-BG" b="1" dirty="0"/>
              <a:t> </a:t>
            </a:r>
            <a:r>
              <a:rPr lang="bg-BG" dirty="0"/>
              <a:t>от датата на получаване на </a:t>
            </a:r>
            <a:r>
              <a:rPr lang="bg-BG" dirty="0" smtClean="0"/>
              <a:t>уведомлението.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89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18" y="135593"/>
            <a:ext cx="9514061" cy="1630577"/>
          </a:xfrm>
        </p:spPr>
        <p:txBody>
          <a:bodyPr>
            <a:noAutofit/>
          </a:bodyPr>
          <a:lstStyle/>
          <a:p>
            <a:r>
              <a:rPr lang="ru-RU" sz="2000" b="1" dirty="0"/>
              <a:t>Р</a:t>
            </a:r>
            <a:r>
              <a:rPr lang="ru-RU" sz="2000" b="1" dirty="0" smtClean="0"/>
              <a:t>ед </a:t>
            </a:r>
            <a:r>
              <a:rPr lang="ru-RU" sz="2000" dirty="0" smtClean="0"/>
              <a:t>за предоставяне </a:t>
            </a:r>
            <a:r>
              <a:rPr lang="ru-RU" sz="2000" dirty="0"/>
              <a:t>за проверка на съответствието </a:t>
            </a:r>
            <a:r>
              <a:rPr lang="ru-RU" sz="2000" dirty="0" smtClean="0"/>
              <a:t>на </a:t>
            </a:r>
            <a:r>
              <a:rPr lang="ru-RU" sz="2000" b="1" dirty="0" smtClean="0"/>
              <a:t>технически </a:t>
            </a:r>
            <a:r>
              <a:rPr lang="ru-RU" sz="2000" b="1" dirty="0"/>
              <a:t>и функционални задания за провеждане на обществени поръчки </a:t>
            </a:r>
            <a:r>
              <a:rPr lang="ru-RU" sz="2000" dirty="0"/>
              <a:t>за разработка, надграждане или внедряване на информационни системи или електронни услуги, в съответствие с </a:t>
            </a:r>
            <a:r>
              <a:rPr lang="ru-RU" sz="2000" dirty="0" smtClean="0"/>
              <a:t>Наредбата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263" y="1766170"/>
            <a:ext cx="8974354" cy="464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1600" dirty="0" smtClean="0"/>
              <a:t>Съгласно чл. 58б от ЗЕУ:</a:t>
            </a:r>
          </a:p>
          <a:p>
            <a:r>
              <a:rPr lang="bg-BG" sz="1600" dirty="0"/>
              <a:t>председателят на ДАЕУ </a:t>
            </a:r>
            <a:r>
              <a:rPr lang="bg-BG" sz="1600" b="1" dirty="0"/>
              <a:t>удостоверява съответствието</a:t>
            </a:r>
            <a:r>
              <a:rPr lang="bg-BG" sz="1600" dirty="0"/>
              <a:t> на внедряваните от административните органи информационни системи с установените нормативни изисквания по чл. 58а от същия закон.</a:t>
            </a:r>
            <a:endParaRPr lang="en-GB" sz="1600" dirty="0"/>
          </a:p>
          <a:p>
            <a:pPr marL="0" indent="0">
              <a:buNone/>
            </a:pPr>
            <a:r>
              <a:rPr lang="bg-BG" sz="1600" dirty="0" smtClean="0"/>
              <a:t>Заданията </a:t>
            </a:r>
            <a:r>
              <a:rPr lang="bg-BG" sz="1600" b="1" dirty="0" smtClean="0"/>
              <a:t>трябва да съдържат</a:t>
            </a:r>
            <a:r>
              <a:rPr lang="bg-BG" sz="1600" dirty="0" smtClean="0"/>
              <a:t>:</a:t>
            </a:r>
          </a:p>
          <a:p>
            <a:r>
              <a:rPr lang="en-GB" sz="1600" b="1" dirty="0" err="1" smtClean="0"/>
              <a:t>съдържание</a:t>
            </a:r>
            <a:r>
              <a:rPr lang="en-GB" sz="1600" b="1" dirty="0" smtClean="0"/>
              <a:t> </a:t>
            </a:r>
            <a:r>
              <a:rPr lang="en-GB" sz="1600" b="1" dirty="0" err="1"/>
              <a:t>на</a:t>
            </a:r>
            <a:r>
              <a:rPr lang="en-GB" sz="1600" b="1" dirty="0"/>
              <a:t> </a:t>
            </a:r>
            <a:r>
              <a:rPr lang="en-GB" sz="1600" b="1" dirty="0" err="1"/>
              <a:t>техническата</a:t>
            </a:r>
            <a:r>
              <a:rPr lang="en-GB" sz="1600" b="1" dirty="0"/>
              <a:t> </a:t>
            </a:r>
            <a:r>
              <a:rPr lang="en-GB" sz="1600" b="1" dirty="0" err="1"/>
              <a:t>спецификация</a:t>
            </a:r>
            <a:r>
              <a:rPr lang="en-GB" sz="1600" b="1" dirty="0"/>
              <a:t> </a:t>
            </a:r>
            <a:r>
              <a:rPr lang="en-GB" sz="1600" b="1" dirty="0" err="1"/>
              <a:t>по</a:t>
            </a:r>
            <a:r>
              <a:rPr lang="en-GB" sz="1600" b="1" dirty="0"/>
              <a:t> </a:t>
            </a:r>
            <a:r>
              <a:rPr lang="en-GB" sz="1600" b="1" dirty="0" smtClean="0"/>
              <a:t>ЗОП </a:t>
            </a:r>
            <a:r>
              <a:rPr lang="en-GB" sz="1600" dirty="0" err="1"/>
              <a:t>за</a:t>
            </a:r>
            <a:r>
              <a:rPr lang="en-GB" sz="1600" dirty="0"/>
              <a:t> </a:t>
            </a:r>
            <a:r>
              <a:rPr lang="en-GB" sz="1600" dirty="0" err="1"/>
              <a:t>провеждане</a:t>
            </a:r>
            <a:r>
              <a:rPr lang="en-GB" sz="1600" dirty="0"/>
              <a:t> </a:t>
            </a:r>
            <a:r>
              <a:rPr lang="en-GB" sz="1600" dirty="0" err="1"/>
              <a:t>на</a:t>
            </a:r>
            <a:r>
              <a:rPr lang="en-GB" sz="1600" dirty="0"/>
              <a:t> </a:t>
            </a:r>
            <a:r>
              <a:rPr lang="en-GB" sz="1600" dirty="0" err="1"/>
              <a:t>обществени</a:t>
            </a:r>
            <a:r>
              <a:rPr lang="en-GB" sz="1600" dirty="0"/>
              <a:t> </a:t>
            </a:r>
            <a:r>
              <a:rPr lang="en-GB" sz="1600" dirty="0" err="1"/>
              <a:t>поръчки</a:t>
            </a:r>
            <a:r>
              <a:rPr lang="en-GB" sz="1600" dirty="0"/>
              <a:t> </a:t>
            </a:r>
            <a:r>
              <a:rPr lang="en-GB" sz="1600" dirty="0" err="1"/>
              <a:t>за</a:t>
            </a:r>
            <a:r>
              <a:rPr lang="en-GB" sz="1600" dirty="0"/>
              <a:t> </a:t>
            </a:r>
            <a:r>
              <a:rPr lang="en-GB" sz="1600" dirty="0" err="1"/>
              <a:t>разработка</a:t>
            </a:r>
            <a:r>
              <a:rPr lang="en-GB" sz="1600" dirty="0"/>
              <a:t>, </a:t>
            </a:r>
            <a:r>
              <a:rPr lang="en-GB" sz="1600" dirty="0" err="1"/>
              <a:t>надграждане</a:t>
            </a:r>
            <a:r>
              <a:rPr lang="en-GB" sz="1600" dirty="0"/>
              <a:t> </a:t>
            </a:r>
            <a:r>
              <a:rPr lang="en-GB" sz="1600" dirty="0" err="1"/>
              <a:t>или</a:t>
            </a:r>
            <a:r>
              <a:rPr lang="en-GB" sz="1600" dirty="0"/>
              <a:t> </a:t>
            </a:r>
            <a:r>
              <a:rPr lang="en-GB" sz="1600" dirty="0" err="1"/>
              <a:t>внедряване</a:t>
            </a:r>
            <a:r>
              <a:rPr lang="en-GB" sz="1600" dirty="0"/>
              <a:t> </a:t>
            </a:r>
            <a:r>
              <a:rPr lang="en-GB" sz="1600" dirty="0" err="1"/>
              <a:t>на</a:t>
            </a:r>
            <a:r>
              <a:rPr lang="en-GB" sz="1600" dirty="0"/>
              <a:t> </a:t>
            </a:r>
            <a:r>
              <a:rPr lang="en-GB" sz="1600" dirty="0" err="1"/>
              <a:t>информационни</a:t>
            </a:r>
            <a:r>
              <a:rPr lang="en-GB" sz="1600" dirty="0"/>
              <a:t> </a:t>
            </a:r>
            <a:r>
              <a:rPr lang="en-GB" sz="1600" dirty="0" err="1"/>
              <a:t>системи</a:t>
            </a:r>
            <a:r>
              <a:rPr lang="en-GB" sz="1600" dirty="0"/>
              <a:t> </a:t>
            </a:r>
            <a:r>
              <a:rPr lang="en-GB" sz="1600" dirty="0" err="1"/>
              <a:t>или</a:t>
            </a:r>
            <a:r>
              <a:rPr lang="en-GB" sz="1600" dirty="0"/>
              <a:t> </a:t>
            </a:r>
            <a:r>
              <a:rPr lang="en-GB" sz="1600" dirty="0" err="1"/>
              <a:t>електронни</a:t>
            </a:r>
            <a:r>
              <a:rPr lang="en-GB" sz="1600" dirty="0"/>
              <a:t> </a:t>
            </a:r>
            <a:r>
              <a:rPr lang="en-GB" sz="1600" dirty="0" err="1"/>
              <a:t>услуги</a:t>
            </a:r>
            <a:r>
              <a:rPr lang="en-GB" sz="1600" dirty="0" smtClean="0"/>
              <a:t>;</a:t>
            </a:r>
            <a:r>
              <a:rPr lang="en-GB" sz="1600" dirty="0"/>
              <a:t> </a:t>
            </a:r>
            <a:endParaRPr lang="bg-BG" sz="1600" dirty="0" smtClean="0"/>
          </a:p>
          <a:p>
            <a:r>
              <a:rPr lang="ru-RU" sz="1600" dirty="0" smtClean="0"/>
              <a:t>Техническите </a:t>
            </a:r>
            <a:r>
              <a:rPr lang="ru-RU" sz="1600" dirty="0"/>
              <a:t>задания (технически спецификации по ЗОП) се изпращат във </a:t>
            </a:r>
            <a:r>
              <a:rPr lang="ru-RU" sz="1600" b="1" dirty="0"/>
              <a:t>форма</a:t>
            </a:r>
            <a:r>
              <a:rPr lang="ru-RU" sz="1600" dirty="0"/>
              <a:t>, съответстваща </a:t>
            </a:r>
            <a:r>
              <a:rPr lang="ru-RU" sz="1600" b="1" dirty="0"/>
              <a:t>на образеца по чл. 38, ал. 3 от Наредбата</a:t>
            </a:r>
            <a:r>
              <a:rPr lang="ru-RU" sz="1600" dirty="0"/>
              <a:t>, публикувана на интернет страницата на ДАЕУ: </a:t>
            </a: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e-gov.bg/bg/about_us</a:t>
            </a:r>
            <a:endParaRPr lang="en-GB" sz="1600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35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618" y="135593"/>
            <a:ext cx="9514061" cy="1630577"/>
          </a:xfrm>
        </p:spPr>
        <p:txBody>
          <a:bodyPr>
            <a:noAutofit/>
          </a:bodyPr>
          <a:lstStyle/>
          <a:p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</a:t>
            </a:r>
            <a:endParaRPr lang="en-GB" sz="2000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2263" y="1766170"/>
            <a:ext cx="8974354" cy="464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Съгласно разпоредбата на чл. 46 от Закона за електронното управление (ЗЕУ), „задълженията на административните органи по тази глава се прилагат и по отношение на лицата, осъществяващи публични функции, и организациите, предоставящи обществени услуги, при предоставяне на вътрешни електронни административни услуги, освен ако в закон е предвидено друго.“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827491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603</TotalTime>
  <Words>1842</Words>
  <Application>Microsoft Office PowerPoint</Application>
  <PresentationFormat>Widescreen</PresentationFormat>
  <Paragraphs>92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Wisp</vt:lpstr>
      <vt:lpstr>Правила  </vt:lpstr>
      <vt:lpstr>Дневен ред</vt:lpstr>
      <vt:lpstr>Съответствие по нормативна база</vt:lpstr>
      <vt:lpstr>Предмет на правилата</vt:lpstr>
      <vt:lpstr>Основни понятия по смисъла на настоящите Правила </vt:lpstr>
      <vt:lpstr>Проектните предложения и дейности по програми,  финансирани от ЕСИФ и други донорски програми или с бюджетни средства, които се изпращат за утвърждаване, следва да съдържат:</vt:lpstr>
      <vt:lpstr>Срокове и условия за утвърждаване, обжалване, отказ и одобряване на проектни предложения</vt:lpstr>
      <vt:lpstr>Ред за предоставяне за проверка на съответствието на технически и функционални задания за провеждане на обществени поръчки за разработка, надграждане или внедряване на информационни системи или електронни услуги, в съответствие с Наредбата</vt:lpstr>
      <vt:lpstr>ВАЖНО!</vt:lpstr>
      <vt:lpstr>ВАЖНО!</vt:lpstr>
      <vt:lpstr>Изисквания към потенциалните изпълнители на ОП при предмет, свързан с разработване на компютърни програми </vt:lpstr>
      <vt:lpstr>Срокове за удостоверяване, решения и отказ за удостоверяване на технически задания </vt:lpstr>
      <vt:lpstr>Изисквания към информацията, обект на проверка от стана на ДАЕУ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</dc:title>
  <dc:creator>Iva Nedelcheva</dc:creator>
  <cp:lastModifiedBy>Stoyan Tsonev</cp:lastModifiedBy>
  <cp:revision>32</cp:revision>
  <dcterms:created xsi:type="dcterms:W3CDTF">2017-05-02T08:59:05Z</dcterms:created>
  <dcterms:modified xsi:type="dcterms:W3CDTF">2017-05-31T11:51:31Z</dcterms:modified>
</cp:coreProperties>
</file>